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1" r:id="rId2"/>
    <p:sldId id="282" r:id="rId3"/>
    <p:sldId id="283" r:id="rId4"/>
    <p:sldId id="284" r:id="rId5"/>
    <p:sldId id="292" r:id="rId6"/>
    <p:sldId id="293" r:id="rId7"/>
    <p:sldId id="291" r:id="rId8"/>
    <p:sldId id="294" r:id="rId9"/>
    <p:sldId id="296" r:id="rId10"/>
    <p:sldId id="297" r:id="rId11"/>
    <p:sldId id="298" r:id="rId12"/>
    <p:sldId id="299" r:id="rId13"/>
    <p:sldId id="30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E7ED"/>
    <a:srgbClr val="1B0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45" autoAdjust="0"/>
  </p:normalViewPr>
  <p:slideViewPr>
    <p:cSldViewPr>
      <p:cViewPr varScale="1">
        <p:scale>
          <a:sx n="93" d="100"/>
          <a:sy n="93" d="100"/>
        </p:scale>
        <p:origin x="180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943D97-555F-45D1-90A4-B352226A0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74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943D97-555F-45D1-90A4-B352226A0AC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38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EE46E-283F-4DBD-BA48-78EF5A39E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52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9F1A8-9A5A-4D32-95F7-B370CA7DE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7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0"/>
            <a:ext cx="19812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57912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6EF13-7001-4453-AC2B-58CD7470C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2A1F3-07EF-41F2-8EBD-ADE4F1740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1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DA447-5B75-426A-B84F-E2337CDCC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21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06D3D-F039-46FE-901B-461335D9B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9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BFCA0-69FF-4EFD-AFCD-5D7A62F29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3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C3C6A-6B4C-44E0-944B-24208F222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3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9ECED-6F8D-4DE7-968E-D472D281D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9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A29F4-76A9-4506-99A0-CCAF52C00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1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0C1C5-0A7E-4343-8CC2-CD57DEE1D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0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jan.ucc.nau.edu/~rcb7/namNm15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219200"/>
            <a:ext cx="792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251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3124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82C21D7-C407-473D-96EA-EA8BE93C2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stckchrt1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5" descr="macau-stone-map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008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7" descr="img15walker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1008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9" descr="namNm15">
            <a:hlinkClick r:id="rId16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2325"/>
            <a:ext cx="990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1" descr="piri.jp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63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3" descr="ancient-greece-map-761459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011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5638800"/>
          </a:xfrm>
        </p:spPr>
        <p:txBody>
          <a:bodyPr/>
          <a:lstStyle/>
          <a:p>
            <a:r>
              <a:rPr lang="en-US" dirty="0"/>
              <a:t>Maximum entropy </a:t>
            </a:r>
            <a:endParaRPr lang="en-US" dirty="0" smtClean="0"/>
          </a:p>
          <a:p>
            <a:pPr lvl="1"/>
            <a:r>
              <a:rPr lang="en-US" dirty="0" smtClean="0"/>
              <a:t>Maxent is an example</a:t>
            </a:r>
            <a:endParaRPr lang="en-US" dirty="0"/>
          </a:p>
          <a:p>
            <a:r>
              <a:rPr lang="en-US" dirty="0" smtClean="0"/>
              <a:t>Boosting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Boosted Regression Trees</a:t>
            </a:r>
          </a:p>
          <a:p>
            <a:r>
              <a:rPr lang="en-US" dirty="0" smtClean="0"/>
              <a:t>Neural </a:t>
            </a:r>
            <a:r>
              <a:rPr lang="en-US" dirty="0" smtClean="0"/>
              <a:t>Networks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704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219200"/>
            <a:ext cx="4267200" cy="4953000"/>
          </a:xfrm>
        </p:spPr>
        <p:txBody>
          <a:bodyPr/>
          <a:lstStyle/>
          <a:p>
            <a:r>
              <a:rPr lang="en-US" dirty="0" smtClean="0"/>
              <a:t>Basically:</a:t>
            </a:r>
          </a:p>
          <a:p>
            <a:pPr lvl="1"/>
            <a:r>
              <a:rPr lang="en-US" dirty="0" smtClean="0"/>
              <a:t>Neurons “sum” charge from other neurons</a:t>
            </a:r>
          </a:p>
          <a:p>
            <a:pPr lvl="1"/>
            <a:r>
              <a:rPr lang="en-US" dirty="0" smtClean="0"/>
              <a:t>When charge goes over a threshold,</a:t>
            </a:r>
          </a:p>
          <a:p>
            <a:pPr lvl="1"/>
            <a:r>
              <a:rPr lang="en-US" dirty="0" smtClean="0"/>
              <a:t>The neuron turns “on” and sends a signal to other neurons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975" y="3425"/>
            <a:ext cx="3633627" cy="660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33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neural network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82" y="2133600"/>
            <a:ext cx="9010649" cy="327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20725" y="648866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897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Neural Networks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0" y="1219200"/>
            <a:ext cx="5791200" cy="5638800"/>
          </a:xfrm>
        </p:spPr>
        <p:txBody>
          <a:bodyPr/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Very flexible</a:t>
            </a:r>
          </a:p>
          <a:p>
            <a:pPr lvl="1"/>
            <a:r>
              <a:rPr lang="en-US" dirty="0" smtClean="0"/>
              <a:t>Can model “fuzzy” problems</a:t>
            </a:r>
          </a:p>
          <a:p>
            <a:pPr lvl="1"/>
            <a:r>
              <a:rPr lang="en-US" dirty="0" smtClean="0"/>
              <a:t>Successes in simple visual recognition, some expert systems.</a:t>
            </a:r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Hidden model</a:t>
            </a:r>
          </a:p>
          <a:p>
            <a:pPr lvl="1"/>
            <a:r>
              <a:rPr lang="en-US" dirty="0" smtClean="0"/>
              <a:t>Can be slow</a:t>
            </a:r>
          </a:p>
          <a:p>
            <a:pPr lvl="1"/>
            <a:r>
              <a:rPr lang="en-US" dirty="0" smtClean="0"/>
              <a:t>Have not been able to solve a wide range of problems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343" y="1066800"/>
            <a:ext cx="2068657" cy="2523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905" y="3846658"/>
            <a:ext cx="2038095" cy="3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47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Attempt to capture “expertise”</a:t>
            </a:r>
          </a:p>
          <a:p>
            <a:r>
              <a:rPr lang="en-US" dirty="0" smtClean="0"/>
              <a:t>Originally was part of the promise of neural networks</a:t>
            </a:r>
          </a:p>
          <a:p>
            <a:r>
              <a:rPr lang="en-US" dirty="0" smtClean="0"/>
              <a:t>Now largely driven off very large databases</a:t>
            </a:r>
          </a:p>
          <a:p>
            <a:pPr lvl="1"/>
            <a:r>
              <a:rPr lang="en-US" dirty="0" smtClean="0"/>
              <a:t>WebMD was one attempt</a:t>
            </a:r>
          </a:p>
          <a:p>
            <a:pPr lvl="1"/>
            <a:r>
              <a:rPr lang="en-US" dirty="0" smtClean="0"/>
              <a:t>Ask Jeeves was another (ask.com)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4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5638800"/>
          </a:xfrm>
        </p:spPr>
        <p:txBody>
          <a:bodyPr/>
          <a:lstStyle/>
          <a:p>
            <a:r>
              <a:rPr lang="en-US" dirty="0" smtClean="0"/>
              <a:t>Branch of artificial intelligence</a:t>
            </a:r>
          </a:p>
          <a:p>
            <a:r>
              <a:rPr lang="en-US" dirty="0"/>
              <a:t>Supervised learning:</a:t>
            </a:r>
          </a:p>
          <a:p>
            <a:pPr lvl="1"/>
            <a:r>
              <a:rPr lang="en-US" dirty="0" smtClean="0"/>
              <a:t>Algorithms that “learn” from data</a:t>
            </a:r>
          </a:p>
          <a:p>
            <a:r>
              <a:rPr lang="en-US" dirty="0" smtClean="0"/>
              <a:t>Deals with representation and generalization</a:t>
            </a:r>
          </a:p>
          <a:p>
            <a:r>
              <a:rPr lang="en-US" dirty="0" smtClean="0"/>
              <a:t>Generalization:</a:t>
            </a:r>
          </a:p>
          <a:p>
            <a:pPr lvl="1"/>
            <a:r>
              <a:rPr lang="en-US" dirty="0" smtClean="0"/>
              <a:t>Can operate on data that has not been seen before</a:t>
            </a:r>
          </a:p>
          <a:p>
            <a:r>
              <a:rPr lang="en-US" dirty="0" smtClean="0"/>
              <a:t>Rigor provided by computational learning 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71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Methods we’ll examine:</a:t>
            </a:r>
          </a:p>
          <a:p>
            <a:pPr lvl="1"/>
            <a:r>
              <a:rPr lang="en-US" dirty="0" smtClean="0"/>
              <a:t>Work just like linear regression but can produce much more complex models</a:t>
            </a:r>
          </a:p>
          <a:p>
            <a:pPr lvl="1"/>
            <a:r>
              <a:rPr lang="en-US" dirty="0" smtClean="0"/>
              <a:t>Fitting algorithms are “hidden”</a:t>
            </a:r>
          </a:p>
          <a:p>
            <a:pPr lvl="1"/>
            <a:r>
              <a:rPr lang="en-US" dirty="0" smtClean="0"/>
              <a:t>Parameters harder to access and examine</a:t>
            </a:r>
          </a:p>
          <a:p>
            <a:r>
              <a:rPr lang="en-US" dirty="0" smtClean="0"/>
              <a:t>Produce better “model fits”</a:t>
            </a:r>
          </a:p>
          <a:p>
            <a:r>
              <a:rPr lang="en-US" dirty="0" smtClean="0"/>
              <a:t>Tend to “over fit”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849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Tamarisk: Temp and </a:t>
            </a:r>
            <a:r>
              <a:rPr lang="en-US" dirty="0" err="1" smtClean="0"/>
              <a:t>Precip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769724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640080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162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556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“weak learners” together to make a “stronger learner”.</a:t>
            </a:r>
          </a:p>
          <a:p>
            <a:r>
              <a:rPr lang="en-US" dirty="0" smtClean="0"/>
              <a:t>Gradient boosting</a:t>
            </a:r>
          </a:p>
          <a:p>
            <a:pPr lvl="1"/>
            <a:r>
              <a:rPr lang="en-US" dirty="0" smtClean="0"/>
              <a:t>For regression problems</a:t>
            </a:r>
          </a:p>
          <a:p>
            <a:pPr lvl="1"/>
            <a:r>
              <a:rPr lang="en-US" dirty="0" smtClean="0"/>
              <a:t>Uses an “ensemble” of weak prediction models</a:t>
            </a:r>
          </a:p>
          <a:p>
            <a:r>
              <a:rPr lang="en-US" dirty="0" smtClean="0"/>
              <a:t>Gradient tree boosting</a:t>
            </a:r>
          </a:p>
          <a:p>
            <a:pPr lvl="1"/>
            <a:r>
              <a:rPr lang="en-US" dirty="0" smtClean="0"/>
              <a:t>Uses many tiny regression trees to make more complex models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12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Boosted Regression Trees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“weak” learners are individual, binary trees of three nodes</a:t>
            </a:r>
          </a:p>
          <a:p>
            <a:r>
              <a:rPr lang="en-US" dirty="0" smtClean="0"/>
              <a:t>There can be thousands of trees!</a:t>
            </a:r>
          </a:p>
          <a:p>
            <a:r>
              <a:rPr lang="en-US" dirty="0" smtClean="0"/>
              <a:t>The trees are hidden within the model</a:t>
            </a:r>
          </a:p>
          <a:p>
            <a:r>
              <a:rPr lang="en-US" dirty="0" smtClean="0"/>
              <a:t>Now we can really over fit our model!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443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Boosted Regression Trees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80" y="1905000"/>
            <a:ext cx="725159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6211669"/>
            <a:ext cx="7520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Relative dominance black-spruce vs. deciduous trees in post-fire Alaska</a:t>
            </a:r>
          </a:p>
          <a:p>
            <a:r>
              <a:rPr lang="en-US" dirty="0"/>
              <a:t>http://www.lter.uaf.edu/bnz_disturbance.cfm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541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91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 Shrimp BRT Model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52525"/>
            <a:ext cx="7620000" cy="572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515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Neuron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47800"/>
            <a:ext cx="7619048" cy="4914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59060" y="648866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65779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5603</TotalTime>
  <Words>319</Words>
  <Application>Microsoft Office PowerPoint</Application>
  <PresentationFormat>On-screen Show (4:3)</PresentationFormat>
  <Paragraphs>65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Default Design</vt:lpstr>
      <vt:lpstr>Machine Learning Methods</vt:lpstr>
      <vt:lpstr>Machine Learning</vt:lpstr>
      <vt:lpstr>Issues</vt:lpstr>
      <vt:lpstr>Tamarisk: Temp and Precip</vt:lpstr>
      <vt:lpstr>Boosting</vt:lpstr>
      <vt:lpstr>Boosted Regression Trees</vt:lpstr>
      <vt:lpstr>Boosted Regression Trees</vt:lpstr>
      <vt:lpstr>Brown Shrimp BRT Model</vt:lpstr>
      <vt:lpstr>A Neuron</vt:lpstr>
      <vt:lpstr>Neural Network</vt:lpstr>
      <vt:lpstr>Artificial neural network</vt:lpstr>
      <vt:lpstr>Artificial Neural Networks</vt:lpstr>
      <vt:lpstr>Expert Systems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 322: Introduction to Geographic Information Systems</dc:title>
  <dc:creator>jimg</dc:creator>
  <cp:lastModifiedBy>Jim Graham</cp:lastModifiedBy>
  <cp:revision>131</cp:revision>
  <dcterms:created xsi:type="dcterms:W3CDTF">2008-05-04T17:53:48Z</dcterms:created>
  <dcterms:modified xsi:type="dcterms:W3CDTF">2014-04-27T17:36:55Z</dcterms:modified>
</cp:coreProperties>
</file>